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8" r:id="rId8"/>
    <p:sldId id="262" r:id="rId9"/>
    <p:sldId id="263" r:id="rId10"/>
    <p:sldId id="264" r:id="rId11"/>
    <p:sldId id="265" r:id="rId12"/>
    <p:sldId id="266" r:id="rId13"/>
    <p:sldId id="270" r:id="rId14"/>
    <p:sldId id="267" r:id="rId15"/>
    <p:sldId id="271" r:id="rId16"/>
    <p:sldId id="269" r:id="rId17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0" d="100"/>
          <a:sy n="60" d="100"/>
        </p:scale>
        <p:origin x="-84" y="-17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4.wmf"/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3" Type="http://schemas.openxmlformats.org/officeDocument/2006/relationships/image" Target="../media/image7.wmf"/><Relationship Id="rId2" Type="http://schemas.openxmlformats.org/officeDocument/2006/relationships/image" Target="../media/image6.wmf"/><Relationship Id="rId1" Type="http://schemas.openxmlformats.org/officeDocument/2006/relationships/image" Target="../media/image5.wmf"/></Relationships>
</file>

<file path=ppt/drawings/_rels/vmlDrawing4.vml.rels><?xml version="1.0" encoding="UTF-8" standalone="yes"?>
<Relationships xmlns="http://schemas.openxmlformats.org/package/2006/relationships"><Relationship Id="rId2" Type="http://schemas.openxmlformats.org/officeDocument/2006/relationships/image" Target="../media/image9.wmf"/><Relationship Id="rId1" Type="http://schemas.openxmlformats.org/officeDocument/2006/relationships/image" Target="../media/image8.wmf"/></Relationships>
</file>

<file path=ppt/drawings/_rels/vmlDrawing5.vml.rels><?xml version="1.0" encoding="UTF-8" standalone="yes"?>
<Relationships xmlns="http://schemas.openxmlformats.org/package/2006/relationships"><Relationship Id="rId3" Type="http://schemas.openxmlformats.org/officeDocument/2006/relationships/image" Target="../media/image12.wmf"/><Relationship Id="rId2" Type="http://schemas.openxmlformats.org/officeDocument/2006/relationships/image" Target="../media/image11.wmf"/><Relationship Id="rId1" Type="http://schemas.openxmlformats.org/officeDocument/2006/relationships/image" Target="../media/image10.wmf"/></Relationships>
</file>

<file path=ppt/drawings/_rels/vmlDrawing6.vml.rels><?xml version="1.0" encoding="UTF-8" standalone="yes"?>
<Relationships xmlns="http://schemas.openxmlformats.org/package/2006/relationships"><Relationship Id="rId3" Type="http://schemas.openxmlformats.org/officeDocument/2006/relationships/image" Target="../media/image15.wmf"/><Relationship Id="rId2" Type="http://schemas.openxmlformats.org/officeDocument/2006/relationships/image" Target="../media/image14.wmf"/><Relationship Id="rId1" Type="http://schemas.openxmlformats.org/officeDocument/2006/relationships/image" Target="../media/image13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18.wmf"/><Relationship Id="rId2" Type="http://schemas.openxmlformats.org/officeDocument/2006/relationships/image" Target="../media/image17.wmf"/><Relationship Id="rId1" Type="http://schemas.openxmlformats.org/officeDocument/2006/relationships/image" Target="../media/image16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add title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3D4A8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AF463A-BC7C-46EE-9F1E-7F377CCA4891}" type="datetimeFigureOut">
              <a:rPr lang="en-US" smtClean="0"/>
              <a:pPr/>
              <a:t>6/15/2010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83448D-3A78-4528-A469-B745A65DA48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latinLnBrk="0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latinLnBrk="0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latinLnBrk="0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latinLnBrk="0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latinLnBrk="0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latinLnBrk="0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latinLnBrk="0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latinLnBrk="0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4.bin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8.bin"/><Relationship Id="rId5" Type="http://schemas.openxmlformats.org/officeDocument/2006/relationships/oleObject" Target="../embeddings/oleObject7.bin"/><Relationship Id="rId4" Type="http://schemas.openxmlformats.org/officeDocument/2006/relationships/oleObject" Target="../embeddings/oleObject6.bin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4" Type="http://schemas.openxmlformats.org/officeDocument/2006/relationships/oleObject" Target="../embeddings/oleObject10.bin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5" Type="http://schemas.openxmlformats.org/officeDocument/2006/relationships/oleObject" Target="../embeddings/oleObject13.bin"/><Relationship Id="rId4" Type="http://schemas.openxmlformats.org/officeDocument/2006/relationships/oleObject" Target="../embeddings/oleObject12.bin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5" Type="http://schemas.openxmlformats.org/officeDocument/2006/relationships/oleObject" Target="../embeddings/oleObject16.bin"/><Relationship Id="rId4" Type="http://schemas.openxmlformats.org/officeDocument/2006/relationships/oleObject" Target="../embeddings/oleObject15.bin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5" Type="http://schemas.openxmlformats.org/officeDocument/2006/relationships/oleObject" Target="../embeddings/oleObject19.bin"/><Relationship Id="rId4" Type="http://schemas.openxmlformats.org/officeDocument/2006/relationships/oleObject" Target="../embeddings/oleObject18.bin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2.bin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914400" y="1905000"/>
            <a:ext cx="7551234" cy="258532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ru-RU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Кинематика</a:t>
            </a:r>
          </a:p>
          <a:p>
            <a:pPr algn="ctr"/>
            <a:r>
              <a:rPr lang="ru-RU" sz="5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Динамика</a:t>
            </a:r>
          </a:p>
          <a:p>
            <a:pPr algn="ctr"/>
            <a:r>
              <a:rPr lang="ru-RU" sz="5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Механика твёрдого тела</a:t>
            </a:r>
            <a:endParaRPr lang="ru-RU" sz="5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определения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92500" lnSpcReduction="20000"/>
          </a:bodyPr>
          <a:lstStyle/>
          <a:p>
            <a:pPr lvl="0" algn="just"/>
            <a:r>
              <a:rPr lang="ru-RU" dirty="0" smtClean="0">
                <a:latin typeface="Monotype Corsiva" pitchFamily="66" charset="0"/>
              </a:rPr>
              <a:t>Главные оси инерции – это оси, относительно которых центробежные моменты инерции равны нулю.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Свободные оси инерции – это оси, относительно которых вращение наиболее устойчиво.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Момент импульса точки – это величина, равная векторному произведению радиус-вектора, проведённого в точку приложения импульса на импульс.</a:t>
            </a:r>
          </a:p>
          <a:p>
            <a:pPr algn="just"/>
            <a:r>
              <a:rPr lang="ru-RU" dirty="0" smtClean="0">
                <a:latin typeface="Monotype Corsiva" pitchFamily="66" charset="0"/>
              </a:rPr>
              <a:t>Момент импульса системы – это физическая, равная сумме моментов импульсов точек, составляющих эту систему</a:t>
            </a:r>
            <a:endParaRPr lang="ru-RU" dirty="0">
              <a:latin typeface="Monotype Corsiva" pitchFamily="66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</a:t>
            </a:r>
            <a:r>
              <a:rPr lang="ru-RU" b="1" dirty="0" smtClean="0"/>
              <a:t>формулы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>
                <a:latin typeface="Monotype Corsiva" pitchFamily="66" charset="0"/>
              </a:rPr>
              <a:t>Модуль вектора скорости при координатном способе задания </a:t>
            </a:r>
            <a:r>
              <a:rPr lang="ru-RU" dirty="0" smtClean="0">
                <a:latin typeface="Monotype Corsiva" pitchFamily="66" charset="0"/>
              </a:rPr>
              <a:t>движения</a:t>
            </a:r>
          </a:p>
          <a:p>
            <a:endParaRPr lang="ru-RU" dirty="0" smtClean="0">
              <a:latin typeface="Monotype Corsiva" pitchFamily="66" charset="0"/>
            </a:endParaRPr>
          </a:p>
          <a:p>
            <a:endParaRPr lang="ru-RU" dirty="0" smtClean="0">
              <a:latin typeface="Monotype Corsiva" pitchFamily="66" charset="0"/>
            </a:endParaRPr>
          </a:p>
          <a:p>
            <a:r>
              <a:rPr lang="ru-RU" dirty="0" smtClean="0">
                <a:latin typeface="Monotype Corsiva" pitchFamily="66" charset="0"/>
              </a:rPr>
              <a:t>Модуль полного </a:t>
            </a:r>
            <a:r>
              <a:rPr lang="ru-RU" dirty="0" smtClean="0">
                <a:latin typeface="Monotype Corsiva" pitchFamily="66" charset="0"/>
              </a:rPr>
              <a:t>ускорения</a:t>
            </a:r>
          </a:p>
          <a:p>
            <a:pPr>
              <a:buNone/>
            </a:pPr>
            <a:endParaRPr lang="ru-RU" dirty="0"/>
          </a:p>
        </p:txBody>
      </p:sp>
      <p:sp>
        <p:nvSpPr>
          <p:cNvPr id="2662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6625" name="Object 1"/>
          <p:cNvGraphicFramePr>
            <a:graphicFrameLocks noChangeAspect="1"/>
          </p:cNvGraphicFramePr>
          <p:nvPr/>
        </p:nvGraphicFramePr>
        <p:xfrm>
          <a:off x="1981199" y="2819400"/>
          <a:ext cx="5382883" cy="914400"/>
        </p:xfrm>
        <a:graphic>
          <a:graphicData uri="http://schemas.openxmlformats.org/presentationml/2006/ole">
            <p:oleObj spid="_x0000_s26625" name="Формула" r:id="rId3" imgW="2971800" imgH="508000" progId="Equation.3">
              <p:embed/>
            </p:oleObj>
          </a:graphicData>
        </a:graphic>
      </p:graphicFrame>
      <p:sp>
        <p:nvSpPr>
          <p:cNvPr id="26628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6627" name="Object 3"/>
          <p:cNvGraphicFramePr>
            <a:graphicFrameLocks noChangeAspect="1"/>
          </p:cNvGraphicFramePr>
          <p:nvPr/>
        </p:nvGraphicFramePr>
        <p:xfrm>
          <a:off x="3352800" y="4876800"/>
          <a:ext cx="2170196" cy="742950"/>
        </p:xfrm>
        <a:graphic>
          <a:graphicData uri="http://schemas.openxmlformats.org/presentationml/2006/ole">
            <p:oleObj spid="_x0000_s26627" name="Формула" r:id="rId4" imgW="863225" imgH="291973" progId="Equation.3">
              <p:embed/>
            </p:oleObj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</a:t>
            </a:r>
            <a:r>
              <a:rPr lang="ru-RU" b="1" dirty="0" smtClean="0"/>
              <a:t>формулы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dirty="0" smtClean="0"/>
              <a:t>Второй закон </a:t>
            </a:r>
            <a:r>
              <a:rPr lang="ru-RU" dirty="0" smtClean="0"/>
              <a:t>Ньютона</a:t>
            </a:r>
            <a:endParaRPr lang="ru-RU" dirty="0" smtClean="0"/>
          </a:p>
          <a:p>
            <a:pPr lvl="0"/>
            <a:endParaRPr lang="ru-RU" dirty="0" smtClean="0"/>
          </a:p>
          <a:p>
            <a:pPr lvl="0"/>
            <a:endParaRPr lang="ru-RU" dirty="0" smtClean="0"/>
          </a:p>
          <a:p>
            <a:r>
              <a:rPr lang="ru-RU" dirty="0" smtClean="0"/>
              <a:t>Третий закон </a:t>
            </a:r>
            <a:r>
              <a:rPr lang="ru-RU" dirty="0" smtClean="0"/>
              <a:t>Ньютона</a:t>
            </a:r>
          </a:p>
          <a:p>
            <a:endParaRPr lang="ru-RU" dirty="0" smtClean="0"/>
          </a:p>
          <a:p>
            <a:r>
              <a:rPr lang="ru-RU" dirty="0" smtClean="0"/>
              <a:t>Принцип независимости </a:t>
            </a:r>
            <a:r>
              <a:rPr lang="ru-RU" dirty="0" smtClean="0"/>
              <a:t>движения</a:t>
            </a:r>
          </a:p>
          <a:p>
            <a:endParaRPr lang="ru-RU" dirty="0"/>
          </a:p>
        </p:txBody>
      </p:sp>
      <p:sp>
        <p:nvSpPr>
          <p:cNvPr id="25602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5601" name="Object 1"/>
          <p:cNvGraphicFramePr>
            <a:graphicFrameLocks noChangeAspect="1"/>
          </p:cNvGraphicFramePr>
          <p:nvPr/>
        </p:nvGraphicFramePr>
        <p:xfrm>
          <a:off x="3200400" y="2133600"/>
          <a:ext cx="1524000" cy="1178943"/>
        </p:xfrm>
        <a:graphic>
          <a:graphicData uri="http://schemas.openxmlformats.org/presentationml/2006/ole">
            <p:oleObj spid="_x0000_s25601" name="Формула" r:id="rId3" imgW="507780" imgH="393529" progId="Equation.3">
              <p:embed/>
            </p:oleObj>
          </a:graphicData>
        </a:graphic>
      </p:graphicFrame>
      <p:sp>
        <p:nvSpPr>
          <p:cNvPr id="25604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5603" name="Object 3"/>
          <p:cNvGraphicFramePr>
            <a:graphicFrameLocks noChangeAspect="1"/>
          </p:cNvGraphicFramePr>
          <p:nvPr/>
        </p:nvGraphicFramePr>
        <p:xfrm>
          <a:off x="3276600" y="4114800"/>
          <a:ext cx="1298448" cy="457200"/>
        </p:xfrm>
        <a:graphic>
          <a:graphicData uri="http://schemas.openxmlformats.org/presentationml/2006/ole">
            <p:oleObj spid="_x0000_s25603" name="Формула" r:id="rId4" imgW="672808" imgH="241195" progId="Equation.3">
              <p:embed/>
            </p:oleObj>
          </a:graphicData>
        </a:graphic>
      </p:graphicFrame>
      <p:sp>
        <p:nvSpPr>
          <p:cNvPr id="25606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5605" name="Object 5"/>
          <p:cNvGraphicFramePr>
            <a:graphicFrameLocks noChangeAspect="1"/>
          </p:cNvGraphicFramePr>
          <p:nvPr/>
        </p:nvGraphicFramePr>
        <p:xfrm>
          <a:off x="2438400" y="5486400"/>
          <a:ext cx="3251200" cy="609600"/>
        </p:xfrm>
        <a:graphic>
          <a:graphicData uri="http://schemas.openxmlformats.org/presentationml/2006/ole">
            <p:oleObj spid="_x0000_s25605" name="Формула" r:id="rId5" imgW="1219200" imgH="228600" progId="Equation.3">
              <p:embed/>
            </p:oleObj>
          </a:graphicData>
        </a:graphic>
      </p:graphicFrame>
      <p:sp>
        <p:nvSpPr>
          <p:cNvPr id="25608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5607" name="Object 7"/>
          <p:cNvGraphicFramePr>
            <a:graphicFrameLocks noChangeAspect="1"/>
          </p:cNvGraphicFramePr>
          <p:nvPr/>
        </p:nvGraphicFramePr>
        <p:xfrm>
          <a:off x="0" y="0"/>
          <a:ext cx="1219200" cy="228600"/>
        </p:xfrm>
        <a:graphic>
          <a:graphicData uri="http://schemas.openxmlformats.org/presentationml/2006/ole">
            <p:oleObj spid="_x0000_s25607" name="Формула" r:id="rId6" imgW="1219200" imgH="228600" progId="Equation.3">
              <p:embed/>
            </p:oleObj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</a:t>
            </a:r>
            <a:r>
              <a:rPr lang="ru-RU" b="1" dirty="0" smtClean="0"/>
              <a:t>формулы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>
                <a:latin typeface="Times New Roman"/>
                <a:ea typeface="Times New Roman"/>
              </a:rPr>
              <a:t>Кинетическая </a:t>
            </a:r>
            <a:r>
              <a:rPr lang="ru-RU" dirty="0" smtClean="0">
                <a:latin typeface="Times New Roman"/>
                <a:ea typeface="Times New Roman"/>
              </a:rPr>
              <a:t>энергия</a:t>
            </a:r>
          </a:p>
          <a:p>
            <a:endParaRPr lang="ru-RU" dirty="0" smtClean="0">
              <a:latin typeface="Times New Roman"/>
              <a:ea typeface="Times New Roman"/>
            </a:endParaRPr>
          </a:p>
          <a:p>
            <a:endParaRPr lang="ru-RU" dirty="0" smtClean="0">
              <a:latin typeface="Times New Roman"/>
              <a:ea typeface="Times New Roman"/>
            </a:endParaRPr>
          </a:p>
          <a:p>
            <a:r>
              <a:rPr lang="ru-RU" dirty="0" smtClean="0">
                <a:latin typeface="Times New Roman"/>
                <a:ea typeface="Times New Roman"/>
              </a:rPr>
              <a:t>Потенциальная энергия в поле тяжести</a:t>
            </a:r>
            <a:endParaRPr lang="ru-RU" dirty="0"/>
          </a:p>
        </p:txBody>
      </p:sp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29698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9697" name="Object 1"/>
          <p:cNvGraphicFramePr>
            <a:graphicFrameLocks noChangeAspect="1"/>
          </p:cNvGraphicFramePr>
          <p:nvPr/>
        </p:nvGraphicFramePr>
        <p:xfrm>
          <a:off x="3733800" y="2286000"/>
          <a:ext cx="1463386" cy="990600"/>
        </p:xfrm>
        <a:graphic>
          <a:graphicData uri="http://schemas.openxmlformats.org/presentationml/2006/ole">
            <p:oleObj spid="_x0000_s29697" name="Формула" r:id="rId3" imgW="622030" imgH="418918" progId="Equation.3">
              <p:embed/>
            </p:oleObj>
          </a:graphicData>
        </a:graphic>
      </p:graphicFrame>
      <p:sp>
        <p:nvSpPr>
          <p:cNvPr id="29700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9699" name="Object 3"/>
          <p:cNvGraphicFramePr>
            <a:graphicFrameLocks noChangeAspect="1"/>
          </p:cNvGraphicFramePr>
          <p:nvPr/>
        </p:nvGraphicFramePr>
        <p:xfrm>
          <a:off x="3505200" y="4495800"/>
          <a:ext cx="1770743" cy="609600"/>
        </p:xfrm>
        <a:graphic>
          <a:graphicData uri="http://schemas.openxmlformats.org/presentationml/2006/ole">
            <p:oleObj spid="_x0000_s29699" name="Формула" r:id="rId4" imgW="583947" imgH="203112" progId="Equation.3">
              <p:embed/>
            </p:oleObj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</a:t>
            </a:r>
            <a:r>
              <a:rPr lang="ru-RU" b="1" dirty="0" smtClean="0"/>
              <a:t>формулы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>
                <a:latin typeface="Times New Roman"/>
                <a:ea typeface="Times New Roman"/>
              </a:rPr>
              <a:t>Теорема об изменении кинетической </a:t>
            </a:r>
            <a:r>
              <a:rPr lang="ru-RU" dirty="0" smtClean="0">
                <a:latin typeface="Times New Roman"/>
                <a:ea typeface="Times New Roman"/>
              </a:rPr>
              <a:t>энергии</a:t>
            </a:r>
          </a:p>
          <a:p>
            <a:endParaRPr lang="ru-RU" dirty="0" smtClean="0">
              <a:latin typeface="Times New Roman"/>
            </a:endParaRPr>
          </a:p>
          <a:p>
            <a:r>
              <a:rPr lang="ru-RU" dirty="0" smtClean="0">
                <a:latin typeface="Times New Roman"/>
                <a:ea typeface="Times New Roman"/>
              </a:rPr>
              <a:t>Механическая </a:t>
            </a:r>
            <a:r>
              <a:rPr lang="ru-RU" dirty="0" smtClean="0">
                <a:latin typeface="Times New Roman"/>
                <a:ea typeface="Times New Roman"/>
              </a:rPr>
              <a:t>работа</a:t>
            </a:r>
          </a:p>
          <a:p>
            <a:endParaRPr lang="ru-RU" dirty="0" smtClean="0">
              <a:latin typeface="Times New Roman"/>
              <a:ea typeface="Times New Roman"/>
            </a:endParaRPr>
          </a:p>
          <a:p>
            <a:endParaRPr lang="ru-RU" dirty="0" smtClean="0">
              <a:latin typeface="Times New Roman"/>
              <a:ea typeface="Times New Roman"/>
            </a:endParaRPr>
          </a:p>
          <a:p>
            <a:r>
              <a:rPr lang="ru-RU" dirty="0" smtClean="0">
                <a:latin typeface="Times New Roman"/>
                <a:ea typeface="Times New Roman"/>
              </a:rPr>
              <a:t>Работа в поле силы тяжести</a:t>
            </a:r>
            <a:endParaRPr lang="ru-RU" dirty="0" smtClean="0">
              <a:latin typeface="Times New Roman"/>
            </a:endParaRPr>
          </a:p>
          <a:p>
            <a:endParaRPr lang="ru-RU" dirty="0"/>
          </a:p>
        </p:txBody>
      </p:sp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4579" name="Object 3"/>
          <p:cNvGraphicFramePr>
            <a:graphicFrameLocks noChangeAspect="1"/>
          </p:cNvGraphicFramePr>
          <p:nvPr/>
        </p:nvGraphicFramePr>
        <p:xfrm>
          <a:off x="3429000" y="2362200"/>
          <a:ext cx="2514600" cy="914400"/>
        </p:xfrm>
        <a:graphic>
          <a:graphicData uri="http://schemas.openxmlformats.org/presentationml/2006/ole">
            <p:oleObj spid="_x0000_s24579" name="Формула" r:id="rId3" imgW="1155700" imgH="419100" progId="Equation.3">
              <p:embed/>
            </p:oleObj>
          </a:graphicData>
        </a:graphic>
      </p:graphicFrame>
      <p:sp>
        <p:nvSpPr>
          <p:cNvPr id="24582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4581" name="Object 5"/>
          <p:cNvGraphicFramePr>
            <a:graphicFrameLocks noChangeAspect="1"/>
          </p:cNvGraphicFramePr>
          <p:nvPr/>
        </p:nvGraphicFramePr>
        <p:xfrm>
          <a:off x="3200400" y="4114800"/>
          <a:ext cx="2470484" cy="533400"/>
        </p:xfrm>
        <a:graphic>
          <a:graphicData uri="http://schemas.openxmlformats.org/presentationml/2006/ole">
            <p:oleObj spid="_x0000_s24581" name="Формула" r:id="rId4" imgW="837836" imgH="177723" progId="Equation.3">
              <p:embed/>
            </p:oleObj>
          </a:graphicData>
        </a:graphic>
      </p:graphicFrame>
      <p:sp>
        <p:nvSpPr>
          <p:cNvPr id="24584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4583" name="Object 7"/>
          <p:cNvGraphicFramePr>
            <a:graphicFrameLocks noChangeAspect="1"/>
          </p:cNvGraphicFramePr>
          <p:nvPr/>
        </p:nvGraphicFramePr>
        <p:xfrm>
          <a:off x="2971800" y="5791200"/>
          <a:ext cx="2835965" cy="609600"/>
        </p:xfrm>
        <a:graphic>
          <a:graphicData uri="http://schemas.openxmlformats.org/presentationml/2006/ole">
            <p:oleObj spid="_x0000_s24583" name="Формула" r:id="rId5" imgW="1015559" imgH="215806" progId="Equation.3">
              <p:embed/>
            </p:oleObj>
          </a:graphicData>
        </a:graphic>
      </p:graphicFrame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</a:t>
            </a:r>
            <a:r>
              <a:rPr lang="ru-RU" b="1" dirty="0" smtClean="0"/>
              <a:t>формулы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>
                <a:latin typeface="Times New Roman"/>
                <a:ea typeface="Times New Roman"/>
              </a:rPr>
              <a:t>Уравнение вращательного движения твёрдого </a:t>
            </a:r>
            <a:r>
              <a:rPr lang="ru-RU" dirty="0" smtClean="0">
                <a:latin typeface="Times New Roman"/>
                <a:ea typeface="Times New Roman"/>
              </a:rPr>
              <a:t>тела</a:t>
            </a:r>
          </a:p>
          <a:p>
            <a:endParaRPr lang="ru-RU" dirty="0" smtClean="0">
              <a:latin typeface="Times New Roman"/>
            </a:endParaRPr>
          </a:p>
          <a:p>
            <a:r>
              <a:rPr lang="ru-RU" dirty="0" smtClean="0">
                <a:latin typeface="Times New Roman"/>
                <a:ea typeface="Times New Roman"/>
              </a:rPr>
              <a:t>Теорема о движении центра </a:t>
            </a:r>
            <a:r>
              <a:rPr lang="ru-RU" dirty="0" smtClean="0">
                <a:latin typeface="Times New Roman"/>
                <a:ea typeface="Times New Roman"/>
              </a:rPr>
              <a:t>масс</a:t>
            </a:r>
          </a:p>
          <a:p>
            <a:endParaRPr lang="ru-RU" dirty="0" smtClean="0">
              <a:latin typeface="Times New Roman"/>
            </a:endParaRPr>
          </a:p>
          <a:p>
            <a:r>
              <a:rPr lang="ru-RU" dirty="0" smtClean="0">
                <a:latin typeface="Times New Roman"/>
                <a:ea typeface="Times New Roman"/>
              </a:rPr>
              <a:t>Момент силы</a:t>
            </a:r>
            <a:endParaRPr lang="ru-RU" dirty="0"/>
          </a:p>
        </p:txBody>
      </p:sp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3174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1745" name="Object 1"/>
          <p:cNvGraphicFramePr>
            <a:graphicFrameLocks noChangeAspect="1"/>
          </p:cNvGraphicFramePr>
          <p:nvPr/>
        </p:nvGraphicFramePr>
        <p:xfrm>
          <a:off x="3733800" y="3886200"/>
          <a:ext cx="1066800" cy="457200"/>
        </p:xfrm>
        <a:graphic>
          <a:graphicData uri="http://schemas.openxmlformats.org/presentationml/2006/ole">
            <p:oleObj spid="_x0000_s31745" name="Формула" r:id="rId3" imgW="596641" imgH="253890" progId="Equation.3">
              <p:embed/>
            </p:oleObj>
          </a:graphicData>
        </a:graphic>
      </p:graphicFrame>
      <p:sp>
        <p:nvSpPr>
          <p:cNvPr id="31748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1747" name="Object 3"/>
          <p:cNvGraphicFramePr>
            <a:graphicFrameLocks noChangeAspect="1"/>
          </p:cNvGraphicFramePr>
          <p:nvPr/>
        </p:nvGraphicFramePr>
        <p:xfrm>
          <a:off x="3581400" y="2590800"/>
          <a:ext cx="1700463" cy="609600"/>
        </p:xfrm>
        <a:graphic>
          <a:graphicData uri="http://schemas.openxmlformats.org/presentationml/2006/ole">
            <p:oleObj spid="_x0000_s31747" name="Формула" r:id="rId4" imgW="507780" imgH="177723" progId="Equation.3">
              <p:embed/>
            </p:oleObj>
          </a:graphicData>
        </a:graphic>
      </p:graphicFrame>
      <p:sp>
        <p:nvSpPr>
          <p:cNvPr id="31750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1749" name="Object 5"/>
          <p:cNvGraphicFramePr>
            <a:graphicFrameLocks noChangeAspect="1"/>
          </p:cNvGraphicFramePr>
          <p:nvPr/>
        </p:nvGraphicFramePr>
        <p:xfrm>
          <a:off x="3581400" y="5410200"/>
          <a:ext cx="1404731" cy="609600"/>
        </p:xfrm>
        <a:graphic>
          <a:graphicData uri="http://schemas.openxmlformats.org/presentationml/2006/ole">
            <p:oleObj spid="_x0000_s31749" name="Формула" r:id="rId5" imgW="507780" imgH="215806" progId="Equation.3">
              <p:embed/>
            </p:oleObj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</a:t>
            </a:r>
            <a:r>
              <a:rPr lang="ru-RU" b="1" dirty="0" smtClean="0"/>
              <a:t>формулы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Момент инерции </a:t>
            </a:r>
            <a:r>
              <a:rPr lang="ru-RU" dirty="0" smtClean="0"/>
              <a:t>точки</a:t>
            </a:r>
          </a:p>
          <a:p>
            <a:endParaRPr lang="ru-RU" dirty="0" smtClean="0"/>
          </a:p>
          <a:p>
            <a:r>
              <a:rPr lang="ru-RU" dirty="0" smtClean="0"/>
              <a:t>Теорема </a:t>
            </a:r>
            <a:r>
              <a:rPr lang="ru-RU" dirty="0" smtClean="0"/>
              <a:t>Штейнера-Гюйгенса</a:t>
            </a:r>
          </a:p>
          <a:p>
            <a:endParaRPr lang="ru-RU" dirty="0" smtClean="0"/>
          </a:p>
          <a:p>
            <a:r>
              <a:rPr lang="ru-RU" dirty="0" smtClean="0"/>
              <a:t>Момент импульса вращающегося твёрдого</a:t>
            </a:r>
            <a:endParaRPr lang="ru-RU" dirty="0"/>
          </a:p>
        </p:txBody>
      </p:sp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30722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0721" name="Object 1"/>
          <p:cNvGraphicFramePr>
            <a:graphicFrameLocks noChangeAspect="1"/>
          </p:cNvGraphicFramePr>
          <p:nvPr/>
        </p:nvGraphicFramePr>
        <p:xfrm>
          <a:off x="3200400" y="4953000"/>
          <a:ext cx="1623391" cy="762000"/>
        </p:xfrm>
        <a:graphic>
          <a:graphicData uri="http://schemas.openxmlformats.org/presentationml/2006/ole">
            <p:oleObj spid="_x0000_s30721" name="Формула" r:id="rId3" imgW="469696" imgH="215806" progId="Equation.3">
              <p:embed/>
            </p:oleObj>
          </a:graphicData>
        </a:graphic>
      </p:graphicFrame>
      <p:sp>
        <p:nvSpPr>
          <p:cNvPr id="30724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0723" name="Object 3"/>
          <p:cNvGraphicFramePr>
            <a:graphicFrameLocks noChangeAspect="1"/>
          </p:cNvGraphicFramePr>
          <p:nvPr/>
        </p:nvGraphicFramePr>
        <p:xfrm>
          <a:off x="2895600" y="3352800"/>
          <a:ext cx="2340864" cy="609600"/>
        </p:xfrm>
        <a:graphic>
          <a:graphicData uri="http://schemas.openxmlformats.org/presentationml/2006/ole">
            <p:oleObj spid="_x0000_s30723" name="Формула" r:id="rId4" imgW="914400" imgH="241300" progId="Equation.3">
              <p:embed/>
            </p:oleObj>
          </a:graphicData>
        </a:graphic>
      </p:graphicFrame>
      <p:sp>
        <p:nvSpPr>
          <p:cNvPr id="30726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0725" name="Object 5"/>
          <p:cNvGraphicFramePr>
            <a:graphicFrameLocks noChangeAspect="1"/>
          </p:cNvGraphicFramePr>
          <p:nvPr/>
        </p:nvGraphicFramePr>
        <p:xfrm>
          <a:off x="3276600" y="2209800"/>
          <a:ext cx="1654629" cy="609600"/>
        </p:xfrm>
        <a:graphic>
          <a:graphicData uri="http://schemas.openxmlformats.org/presentationml/2006/ole">
            <p:oleObj spid="_x0000_s30725" name="Формула" r:id="rId5" imgW="545626" imgH="203024" progId="Equation.3">
              <p:embed/>
            </p:oleObj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определения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lvl="0" algn="just"/>
            <a:r>
              <a:rPr lang="ru-RU" dirty="0" smtClean="0">
                <a:latin typeface="Monotype Corsiva" pitchFamily="66" charset="0"/>
              </a:rPr>
              <a:t>Механическое движение – это перемещение одних тел по отношению к другим в пространстве с течением времени.</a:t>
            </a:r>
          </a:p>
          <a:p>
            <a:pPr algn="just"/>
            <a:r>
              <a:rPr lang="ru-RU" dirty="0" smtClean="0">
                <a:latin typeface="Monotype Corsiva" pitchFamily="66" charset="0"/>
              </a:rPr>
              <a:t>Классическая механика изучает движение макротел, которые находятся в условиях Земли и двигаются со скоростями далёкими от скорости </a:t>
            </a:r>
            <a:r>
              <a:rPr lang="ru-RU" dirty="0" smtClean="0">
                <a:latin typeface="Monotype Corsiva" pitchFamily="66" charset="0"/>
              </a:rPr>
              <a:t>света</a:t>
            </a:r>
          </a:p>
          <a:p>
            <a:pPr algn="just"/>
            <a:r>
              <a:rPr lang="ru-RU" dirty="0" smtClean="0">
                <a:latin typeface="Monotype Corsiva" pitchFamily="66" charset="0"/>
              </a:rPr>
              <a:t>Система отсчёта – это тело отсчёта, жёстко связанная с ним система координат и оговоренный способ измерения времени (часы)</a:t>
            </a:r>
            <a:endParaRPr lang="ru-RU" dirty="0">
              <a:latin typeface="Monotype Corsiva" pitchFamily="66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определения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 algn="just"/>
            <a:r>
              <a:rPr lang="ru-RU" dirty="0" smtClean="0">
                <a:latin typeface="Monotype Corsiva" pitchFamily="66" charset="0"/>
              </a:rPr>
              <a:t>Кинематика – это раздел механики, который изучает движение тел без учёта причин его вызывающих.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Материальная точка – это тело, размерами которого, по сравнению с пройденным расстоянием, можно пренебречь.</a:t>
            </a:r>
          </a:p>
          <a:p>
            <a:pPr algn="just"/>
            <a:r>
              <a:rPr lang="ru-RU" dirty="0" smtClean="0">
                <a:latin typeface="Monotype Corsiva" pitchFamily="66" charset="0"/>
              </a:rPr>
              <a:t>Абсолютно твёрдое тело – это тело, расстояние между точками которого остаётся неизменным в течение всего времени движения</a:t>
            </a:r>
            <a:endParaRPr lang="ru-RU" dirty="0">
              <a:latin typeface="Monotype Corsiva" pitchFamily="66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определения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dirty="0" smtClean="0">
                <a:latin typeface="Monotype Corsiva" pitchFamily="66" charset="0"/>
              </a:rPr>
              <a:t>Пройденный путь – это расстояние, которое проходит тело по траектории.</a:t>
            </a:r>
          </a:p>
          <a:p>
            <a:pPr lvl="0"/>
            <a:r>
              <a:rPr lang="ru-RU" dirty="0" smtClean="0">
                <a:latin typeface="Monotype Corsiva" pitchFamily="66" charset="0"/>
              </a:rPr>
              <a:t>Перемещение – это вектор, проведённый из начальной точки в конечную.</a:t>
            </a:r>
          </a:p>
          <a:p>
            <a:r>
              <a:rPr lang="ru-RU" dirty="0" smtClean="0">
                <a:latin typeface="Monotype Corsiva" pitchFamily="66" charset="0"/>
              </a:rPr>
              <a:t>Траектория – это линия, которую описывает тело в результате движения</a:t>
            </a:r>
            <a:endParaRPr lang="ru-RU" dirty="0">
              <a:latin typeface="Monotype Corsiva" pitchFamily="66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определения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105400"/>
          </a:xfrm>
        </p:spPr>
        <p:txBody>
          <a:bodyPr>
            <a:normAutofit/>
          </a:bodyPr>
          <a:lstStyle/>
          <a:p>
            <a:pPr lvl="0" algn="just"/>
            <a:r>
              <a:rPr lang="ru-RU" dirty="0" smtClean="0">
                <a:latin typeface="Monotype Corsiva" pitchFamily="66" charset="0"/>
              </a:rPr>
              <a:t>Скорость – это физическая величина, характеризующая быстроту движения, равная первой производной от радиус-вектора по времени </a:t>
            </a:r>
            <a:endParaRPr lang="ru-RU" dirty="0" smtClean="0">
              <a:latin typeface="Monotype Corsiva" pitchFamily="66" charset="0"/>
            </a:endParaRPr>
          </a:p>
          <a:p>
            <a:pPr lvl="0" algn="just"/>
            <a:endParaRPr lang="ru-RU" dirty="0" smtClean="0">
              <a:latin typeface="Monotype Corsiva" pitchFamily="66" charset="0"/>
            </a:endParaRPr>
          </a:p>
          <a:p>
            <a:pPr lvl="0" algn="just"/>
            <a:endParaRPr lang="ru-RU" dirty="0" smtClean="0">
              <a:latin typeface="Monotype Corsiva" pitchFamily="66" charset="0"/>
            </a:endParaRPr>
          </a:p>
          <a:p>
            <a:pPr lvl="0" algn="just"/>
            <a:r>
              <a:rPr lang="ru-RU" dirty="0" smtClean="0">
                <a:latin typeface="Monotype Corsiva" pitchFamily="66" charset="0"/>
              </a:rPr>
              <a:t>Ускорение – это физическая величина, характеризующая быстроту изменения скорости, равна первой производной от скорости по времени</a:t>
            </a:r>
            <a:endParaRPr lang="ru-RU" dirty="0">
              <a:latin typeface="Monotype Corsiva" pitchFamily="66" charset="0"/>
            </a:endParaRPr>
          </a:p>
        </p:txBody>
      </p:sp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/>
        </p:nvGraphicFramePr>
        <p:xfrm>
          <a:off x="4267200" y="3200400"/>
          <a:ext cx="1066800" cy="857624"/>
        </p:xfrm>
        <a:graphic>
          <a:graphicData uri="http://schemas.openxmlformats.org/presentationml/2006/ole">
            <p:oleObj spid="_x0000_s3075" name="Формула" r:id="rId3" imgW="482391" imgH="393529" progId="Equation.3">
              <p:embed/>
            </p:oleObj>
          </a:graphicData>
        </a:graphic>
      </p:graphicFrame>
      <p:sp>
        <p:nvSpPr>
          <p:cNvPr id="3078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077" name="Object 5"/>
          <p:cNvGraphicFramePr>
            <a:graphicFrameLocks noChangeAspect="1"/>
          </p:cNvGraphicFramePr>
          <p:nvPr/>
        </p:nvGraphicFramePr>
        <p:xfrm>
          <a:off x="4343400" y="5638800"/>
          <a:ext cx="1066800" cy="825260"/>
        </p:xfrm>
        <a:graphic>
          <a:graphicData uri="http://schemas.openxmlformats.org/presentationml/2006/ole">
            <p:oleObj spid="_x0000_s3077" name="Формула" r:id="rId4" imgW="507780" imgH="393529" progId="Equation.3">
              <p:embed/>
            </p:oleObj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определения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>
            <a:normAutofit fontScale="85000" lnSpcReduction="10000"/>
          </a:bodyPr>
          <a:lstStyle/>
          <a:p>
            <a:pPr lvl="0" algn="just"/>
            <a:r>
              <a:rPr lang="ru-RU" dirty="0" smtClean="0">
                <a:latin typeface="Monotype Corsiva" pitchFamily="66" charset="0"/>
              </a:rPr>
              <a:t>Тангенциальное ускорение – это составляющая ускорения, характеризующая изменение скорости по величине, равная первой производной от скорости по времени и направлена по касательной к траектории.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Нормальное ускорение – это составляющая ускорение, характеризующая изменение скорости по направлению, равная отношению квадрата скорости к радиусу и направлена по радиусу к центру окружности.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Прямолинейное движение – это движение, траекторией которого является прямая линия.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Криволинейное движение –  это движение, траекторией которого является кривая </a:t>
            </a:r>
            <a:r>
              <a:rPr lang="ru-RU" dirty="0" smtClean="0">
                <a:latin typeface="Monotype Corsiva" pitchFamily="66" charset="0"/>
              </a:rPr>
              <a:t>линия</a:t>
            </a:r>
            <a:endParaRPr lang="ru-RU" dirty="0" smtClean="0">
              <a:latin typeface="Monotype Corsiva" pitchFamily="66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определения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lvl="0" algn="just"/>
            <a:r>
              <a:rPr lang="ru-RU" dirty="0" smtClean="0">
                <a:latin typeface="Monotype Corsiva" pitchFamily="66" charset="0"/>
              </a:rPr>
              <a:t>Динамика – это раздел механики, изучающий движение тел с учётом причин, вызывающих это движение.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Основная задача динамики: По известной массе и силе найти уравнение движения.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Обратная задача динамики: По известному уравнению движения и массе найти силу.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Сила – это физическая величина, характеризующая взаимодействие тел, в результате которого тела получают ускорение и деформируются</a:t>
            </a:r>
            <a:r>
              <a:rPr lang="ru-RU" dirty="0" smtClean="0">
                <a:latin typeface="Monotype Corsiva" pitchFamily="66" charset="0"/>
              </a:rPr>
              <a:t>.</a:t>
            </a:r>
            <a:endParaRPr lang="ru-RU" dirty="0" smtClean="0">
              <a:latin typeface="Monotype Corsiva" pitchFamily="66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определения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92500" lnSpcReduction="20000"/>
          </a:bodyPr>
          <a:lstStyle/>
          <a:p>
            <a:pPr lvl="0" algn="just"/>
            <a:r>
              <a:rPr lang="ru-RU" dirty="0" smtClean="0">
                <a:latin typeface="Monotype Corsiva" pitchFamily="66" charset="0"/>
              </a:rPr>
              <a:t>Импульс точки – это физическая величина, равная произведению её массы на скорость.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Импульс силы – это физическая величина, равна произведению силы на время, в течение которого действует сила.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Работа – это физическая величина, определяемая скалярным произведением силы на перемещение, которое совершает тело под действием этой силы.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Мощность – это физическая величина, характеризующая быстроту выполнения работы.</a:t>
            </a:r>
          </a:p>
          <a:p>
            <a:pPr algn="just"/>
            <a:r>
              <a:rPr lang="ru-RU" dirty="0" smtClean="0">
                <a:latin typeface="Monotype Corsiva" pitchFamily="66" charset="0"/>
              </a:rPr>
              <a:t>Энергия – это физическая величина, которая является мерой любых видов движения</a:t>
            </a:r>
            <a:endParaRPr lang="ru-RU" dirty="0">
              <a:latin typeface="Monotype Corsiva" pitchFamily="66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Основные определения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lvl="0" algn="just"/>
            <a:r>
              <a:rPr lang="ru-RU" dirty="0" smtClean="0">
                <a:latin typeface="Monotype Corsiva" pitchFamily="66" charset="0"/>
              </a:rPr>
              <a:t>Момент инерции точки – это физическая величина, характеризующая инертные свойства, равная произведению массы точки на квадрат расстояния от оси вращения.</a:t>
            </a:r>
          </a:p>
          <a:p>
            <a:pPr lvl="0" algn="just"/>
            <a:r>
              <a:rPr lang="ru-RU" dirty="0" smtClean="0">
                <a:latin typeface="Monotype Corsiva" pitchFamily="66" charset="0"/>
              </a:rPr>
              <a:t>Момент инерции твёрдого тела – это физическая величина, равная сумме произведений масс точек на квадраты расстояний от оси вращения.</a:t>
            </a:r>
          </a:p>
          <a:p>
            <a:pPr algn="just"/>
            <a:r>
              <a:rPr lang="ru-RU" dirty="0" smtClean="0">
                <a:latin typeface="Monotype Corsiva" pitchFamily="66" charset="0"/>
              </a:rPr>
              <a:t>Момент силы – это величина, равная произведению силы на радиус-вектор, проведённый в точку приложения силы</a:t>
            </a:r>
            <a:endParaRPr lang="ru-RU" dirty="0">
              <a:latin typeface="Monotype Corsiva" pitchFamily="66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615</Words>
  <PresentationFormat>Экран (4:3)</PresentationFormat>
  <Paragraphs>81</Paragraphs>
  <Slides>16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18" baseType="lpstr">
      <vt:lpstr>Office Theme</vt:lpstr>
      <vt:lpstr>Microsoft Equation 3.0</vt:lpstr>
      <vt:lpstr>Слайд 1</vt:lpstr>
      <vt:lpstr>Основные определения</vt:lpstr>
      <vt:lpstr>Основные определения</vt:lpstr>
      <vt:lpstr>Основные определения</vt:lpstr>
      <vt:lpstr>Основные определения</vt:lpstr>
      <vt:lpstr>Основные определения</vt:lpstr>
      <vt:lpstr>Основные определения</vt:lpstr>
      <vt:lpstr>Основные определения</vt:lpstr>
      <vt:lpstr>Основные определения</vt:lpstr>
      <vt:lpstr>Основные определения</vt:lpstr>
      <vt:lpstr>Основные формулы</vt:lpstr>
      <vt:lpstr>Основные формулы</vt:lpstr>
      <vt:lpstr>Основные формулы</vt:lpstr>
      <vt:lpstr>Основные формулы</vt:lpstr>
      <vt:lpstr>Основные формулы</vt:lpstr>
      <vt:lpstr>Основные формулы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cp:lastModifiedBy>Михаил</cp:lastModifiedBy>
  <cp:revision>4</cp:revision>
  <dcterms:modified xsi:type="dcterms:W3CDTF">2010-06-15T04:43:37Z</dcterms:modified>
</cp:coreProperties>
</file>

<file path=docProps/thumbnail.jpeg>
</file>